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ink/ink1.xml" ContentType="application/inkml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339" r:id="rId3"/>
    <p:sldId id="317" r:id="rId4"/>
    <p:sldId id="319" r:id="rId5"/>
    <p:sldId id="324" r:id="rId6"/>
    <p:sldId id="318" r:id="rId7"/>
    <p:sldId id="320" r:id="rId8"/>
    <p:sldId id="325" r:id="rId9"/>
    <p:sldId id="326" r:id="rId10"/>
    <p:sldId id="327" r:id="rId11"/>
    <p:sldId id="341" r:id="rId12"/>
    <p:sldId id="342" r:id="rId13"/>
    <p:sldId id="343" r:id="rId14"/>
    <p:sldId id="344" r:id="rId15"/>
    <p:sldId id="330" r:id="rId16"/>
    <p:sldId id="331" r:id="rId17"/>
    <p:sldId id="321" r:id="rId18"/>
    <p:sldId id="332" r:id="rId19"/>
    <p:sldId id="334" r:id="rId20"/>
    <p:sldId id="335" r:id="rId21"/>
    <p:sldId id="340" r:id="rId22"/>
    <p:sldId id="345" r:id="rId23"/>
    <p:sldId id="338" r:id="rId24"/>
    <p:sldId id="346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7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258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3T17:02:21.8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2791 768 24575,'-1'-4'0,"-1"0"0,0 0 0,1 1 0,-1-1 0,-1 0 0,1 1 0,-1 0 0,1 0 0,-1 0 0,0 0 0,0 0 0,0 0 0,-1 1 0,-3-3 0,-2-3 0,-21-16 0,-2 1 0,-1 2 0,-1 1 0,0 1 0,-1 2 0,-1 2 0,-74-22 0,-225-57 0,236 71 0,-147-14 0,160 30 0,-122 4 0,178 5 0,-1 1 0,1 2 0,-1 1 0,1 1 0,1 2 0,0 0 0,-43 22 0,-170 107 0,-93 44 0,312-171 0,-15 5 0,-63 37 0,90-46 0,1 0 0,0 0 0,1 1 0,0 1 0,0-1 0,0 1 0,2 1 0,-1 0 0,1 0 0,-9 16 0,-26 60 0,2 2 0,-31 107 0,35-83 0,17-56 0,-17 81 0,14-51 0,15-64 0,1 0 0,1 0 0,-4 45 0,8-58 0,-2 61 0,12 129 0,-5-177 0,1 0 0,1 0 0,1-1 0,1 1 0,1-1 0,15 25 0,78 112 0,-74-121 0,2 0 0,2-3 0,44 39 0,116 81 0,-192-153 0,97 65 0,198 101 0,-202-118 0,306 133 0,-96-76 0,-96-36 0,-94-36 0,1-5 0,167 21 0,134-16 0,4-33 0,-298-2 0,-99 1 0,96-5 0,-105 3 0,-1 0 0,1 0 0,-1-1 0,0-1 0,0 0 0,0-1 0,12-7 0,354-213 0,-311 182 0,-2-3 0,-1-3 0,-3-3 0,74-82 0,-72 63 0,-4-2 0,-2-3 0,64-117 0,-82 117 0,-3-2 0,-3-1 0,-4-1 0,-4-2 0,25-142 0,-29 77 0,-6-1 0,-7-213 0,-9 326 0,-1 1 0,-2 0 0,-12-51 0,10 65 0,0 1 0,-2-1 0,0 1 0,-1 0 0,-1 1 0,0 0 0,-15-17 0,-5-3 0,-1 1 0,-3 2 0,0 1 0,-3 2 0,0 2 0,-46-29 0,-8 4 0,-2 4 0,-3 3 0,-151-51 0,-501-159 0,625 217 0,-1 6 0,-2 5 0,-1 6 0,-1 5 0,-1 6 0,-152 4 0,239 9 0,-9-1 0,1 3 0,-1 2 0,-63 13 0,112-17 0,-58 14 0,-65 25 0,105-30 0,0-1 0,1 2 0,0 1 0,1 0 0,0 1 0,-31 29 0,22-13 0,2 1 0,-37 56 0,17-22 0,29-40 0,-1-2 0,-1 0 0,-1-1 0,0 0 0,-2-2 0,-33 24 0,-7-7 0,-83 36 0,103-58-1365,23-10-5461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3430393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2822275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5621045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14400" y="1879600"/>
            <a:ext cx="5056717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4318" y="1879600"/>
            <a:ext cx="5058833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4365185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5846980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510563127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31386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2963408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61240857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8286876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655051" y="438150"/>
            <a:ext cx="2578100" cy="60150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438150"/>
            <a:ext cx="7537451" cy="60150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76718317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>
          <a:xfrm>
            <a:off x="1007533" y="188913"/>
            <a:ext cx="1219200" cy="914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D78F5F6E-B88F-489F-B792-700568E83EA4}" type="datetimeFigureOut">
              <a:rPr lang="de-DE"/>
              <a:pPr>
                <a:defRPr/>
              </a:pPr>
              <a:t>19.08.2026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918FE89-09AE-443B-8F3A-C592F6606BF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46399240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>
          <a:xfrm>
            <a:off x="1007533" y="188913"/>
            <a:ext cx="1219200" cy="914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4679ABF7-08AD-4CF3-80E7-9BBC033F8C8C}" type="datetimeFigureOut">
              <a:rPr lang="de-DE"/>
              <a:pPr>
                <a:defRPr/>
              </a:pPr>
              <a:t>19.08.2026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3C3D43AA-F547-42EF-AC5E-B94EC5A6EBF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28993019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>
          <a:xfrm>
            <a:off x="1007533" y="188913"/>
            <a:ext cx="1219200" cy="914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4A8C1716-7A5A-463B-99B3-F90DE7385A89}" type="datetimeFigureOut">
              <a:rPr lang="de-DE"/>
              <a:pPr>
                <a:defRPr/>
              </a:pPr>
              <a:t>19.08.2026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612C1B3E-9257-4570-B74C-FC605C0FE4B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85143644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>
          <a:xfrm>
            <a:off x="1007533" y="188913"/>
            <a:ext cx="1219200" cy="914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fld id="{649AB66B-46BA-4A44-9FAC-D2697538AEB5}" type="datetimeFigureOut">
              <a:rPr lang="de-DE"/>
              <a:pPr>
                <a:defRPr/>
              </a:pPr>
              <a:t>19.08.2026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1726AC7-1775-4540-9986-145BED7DDBC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7257998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5644858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oup 36"/>
          <p:cNvGrpSpPr>
            <a:grpSpLocks/>
          </p:cNvGrpSpPr>
          <p:nvPr userDrawn="1"/>
        </p:nvGrpSpPr>
        <p:grpSpPr bwMode="auto">
          <a:xfrm>
            <a:off x="0" y="1585914"/>
            <a:ext cx="9685867" cy="90487"/>
            <a:chOff x="0" y="672"/>
            <a:chExt cx="4576" cy="57"/>
          </a:xfrm>
          <a:solidFill>
            <a:srgbClr val="3D7EAE"/>
          </a:solidFill>
        </p:grpSpPr>
        <p:sp>
          <p:nvSpPr>
            <p:cNvPr id="2059" name="Rectangle 17"/>
            <p:cNvSpPr>
              <a:spLocks noChangeArrowheads="1"/>
            </p:cNvSpPr>
            <p:nvPr/>
          </p:nvSpPr>
          <p:spPr bwMode="auto">
            <a:xfrm>
              <a:off x="450" y="672"/>
              <a:ext cx="4126" cy="57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de-DE" altLang="de-DE" sz="2400">
                <a:latin typeface="Arial" panose="020B0604020202020204" pitchFamily="34" charset="0"/>
              </a:endParaRPr>
            </a:p>
          </p:txBody>
        </p:sp>
        <p:sp>
          <p:nvSpPr>
            <p:cNvPr id="2060" name="Rectangle 18"/>
            <p:cNvSpPr>
              <a:spLocks noChangeArrowheads="1"/>
            </p:cNvSpPr>
            <p:nvPr/>
          </p:nvSpPr>
          <p:spPr bwMode="auto">
            <a:xfrm>
              <a:off x="0" y="672"/>
              <a:ext cx="453" cy="57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de-DE" altLang="de-DE" sz="2400">
                <a:latin typeface="Arial" panose="020B0604020202020204" pitchFamily="34" charset="0"/>
              </a:endParaRPr>
            </a:p>
          </p:txBody>
        </p:sp>
      </p:grpSp>
      <p:sp>
        <p:nvSpPr>
          <p:cNvPr id="19" name="Textfeld 18"/>
          <p:cNvSpPr txBox="1"/>
          <p:nvPr userDrawn="1"/>
        </p:nvSpPr>
        <p:spPr>
          <a:xfrm>
            <a:off x="9685867" y="6604000"/>
            <a:ext cx="1547284" cy="254000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de-DE" altLang="de-DE" sz="900">
                <a:solidFill>
                  <a:srgbClr val="606060"/>
                </a:solidFill>
                <a:latin typeface="Bliss Light"/>
              </a:rPr>
              <a:t>Folie </a:t>
            </a:r>
            <a:fld id="{07E01870-7567-4F9F-BA8C-E428711D9884}" type="slidenum">
              <a:rPr lang="de-DE" altLang="de-DE" sz="900" smtClean="0">
                <a:solidFill>
                  <a:srgbClr val="606060"/>
                </a:solidFill>
                <a:latin typeface="Bliss Light"/>
              </a:rPr>
              <a:pPr algn="r">
                <a:defRPr/>
              </a:pPr>
              <a:t>‹Nr.›</a:t>
            </a:fld>
            <a:r>
              <a:rPr lang="de-DE" altLang="de-DE" sz="900">
                <a:solidFill>
                  <a:srgbClr val="606060"/>
                </a:solidFill>
                <a:latin typeface="Bliss Light"/>
              </a:rPr>
              <a:t>  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1" y="438151"/>
            <a:ext cx="77851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Mastertitelformat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1" y="1879600"/>
            <a:ext cx="10318751" cy="457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Mastertextformat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  <p:sp>
        <p:nvSpPr>
          <p:cNvPr id="15" name="Textfeld 14"/>
          <p:cNvSpPr txBox="1"/>
          <p:nvPr userDrawn="1"/>
        </p:nvSpPr>
        <p:spPr>
          <a:xfrm>
            <a:off x="952501" y="6604000"/>
            <a:ext cx="2455201" cy="254000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>
                <a:solidFill>
                  <a:srgbClr val="606060"/>
                </a:solidFill>
                <a:latin typeface="Arial" pitchFamily="34" charset="0"/>
                <a:ea typeface="+mn-ea"/>
                <a:cs typeface="Arial" pitchFamily="34" charset="0"/>
              </a:rPr>
              <a:t>Realschule plus Mendig</a:t>
            </a:r>
            <a:endParaRPr lang="de-DE" sz="900" dirty="0">
              <a:solidFill>
                <a:schemeClr val="bg1"/>
              </a:solidFill>
            </a:endParaRPr>
          </a:p>
        </p:txBody>
      </p:sp>
      <p:pic>
        <p:nvPicPr>
          <p:cNvPr id="3" name="Grafik 2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92038805-6B6B-72F5-DFA6-5E45524FED43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861" y="510065"/>
            <a:ext cx="1939290" cy="64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0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spd="slow">
    <p:wip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3D7EA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C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C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C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CC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8F1936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8F1936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8F1936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8F1936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ts val="1400"/>
        </a:spcBef>
        <a:spcAft>
          <a:spcPct val="0"/>
        </a:spcAft>
        <a:defRPr sz="3200">
          <a:solidFill>
            <a:srgbClr val="3D7EAE"/>
          </a:solidFill>
          <a:latin typeface="+mn-lt"/>
          <a:ea typeface="+mn-ea"/>
          <a:cs typeface="+mn-cs"/>
        </a:defRPr>
      </a:lvl1pPr>
      <a:lvl2pPr marL="1588" indent="-1588" algn="l" rtl="0" eaLnBrk="0" fontAlgn="base" hangingPunct="0">
        <a:lnSpc>
          <a:spcPct val="90000"/>
        </a:lnSpc>
        <a:spcBef>
          <a:spcPts val="8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514350" indent="-514350" algn="l" rtl="0" eaLnBrk="0" fontAlgn="base" hangingPunct="0">
        <a:lnSpc>
          <a:spcPct val="90000"/>
        </a:lnSpc>
        <a:spcBef>
          <a:spcPts val="1400"/>
        </a:spcBef>
        <a:spcAft>
          <a:spcPct val="0"/>
        </a:spcAft>
        <a:buClr>
          <a:srgbClr val="752E9C"/>
        </a:buClr>
        <a:buFont typeface="Arial" panose="020B0604020202020204" pitchFamily="34" charset="0"/>
        <a:buAutoNum type="arabicPeriod"/>
        <a:tabLst>
          <a:tab pos="357188" algn="l"/>
        </a:tabLst>
        <a:defRPr sz="28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358775" indent="-358775" algn="l" rtl="0" eaLnBrk="0" fontAlgn="base" hangingPunct="0">
        <a:lnSpc>
          <a:spcPct val="90000"/>
        </a:lnSpc>
        <a:spcBef>
          <a:spcPts val="1400"/>
        </a:spcBef>
        <a:spcAft>
          <a:spcPct val="0"/>
        </a:spcAft>
        <a:buClr>
          <a:srgbClr val="752E9C"/>
        </a:buClr>
        <a:buFont typeface="Wingdings" panose="05000000000000000000" pitchFamily="2" charset="2"/>
        <a:buChar char="§"/>
        <a:tabLst>
          <a:tab pos="363538" algn="l"/>
        </a:tabLst>
        <a:defRPr sz="28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360363" indent="4763" algn="l" rtl="0" eaLnBrk="0" fontAlgn="base" hangingPunct="0">
        <a:lnSpc>
          <a:spcPct val="90000"/>
        </a:lnSpc>
        <a:spcBef>
          <a:spcPts val="4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817563" indent="4763" algn="l" rtl="0" eaLnBrk="0" fontAlgn="base" hangingPunct="0">
        <a:lnSpc>
          <a:spcPct val="90000"/>
        </a:lnSpc>
        <a:spcBef>
          <a:spcPts val="400"/>
        </a:spcBef>
        <a:spcAft>
          <a:spcPct val="0"/>
        </a:spcAft>
        <a:defRPr sz="2400">
          <a:solidFill>
            <a:srgbClr val="606060"/>
          </a:solidFill>
          <a:latin typeface="+mn-lt"/>
          <a:ea typeface="+mn-ea"/>
          <a:cs typeface="Arial" pitchFamily="34" charset="0"/>
        </a:defRPr>
      </a:lvl6pPr>
      <a:lvl7pPr marL="1274763" indent="4763" algn="l" rtl="0" eaLnBrk="0" fontAlgn="base" hangingPunct="0">
        <a:lnSpc>
          <a:spcPct val="90000"/>
        </a:lnSpc>
        <a:spcBef>
          <a:spcPts val="400"/>
        </a:spcBef>
        <a:spcAft>
          <a:spcPct val="0"/>
        </a:spcAft>
        <a:defRPr sz="2400">
          <a:solidFill>
            <a:srgbClr val="606060"/>
          </a:solidFill>
          <a:latin typeface="+mn-lt"/>
          <a:ea typeface="+mn-ea"/>
          <a:cs typeface="Arial" pitchFamily="34" charset="0"/>
        </a:defRPr>
      </a:lvl7pPr>
      <a:lvl8pPr marL="1731963" indent="4763" algn="l" rtl="0" eaLnBrk="0" fontAlgn="base" hangingPunct="0">
        <a:lnSpc>
          <a:spcPct val="90000"/>
        </a:lnSpc>
        <a:spcBef>
          <a:spcPts val="400"/>
        </a:spcBef>
        <a:spcAft>
          <a:spcPct val="0"/>
        </a:spcAft>
        <a:defRPr sz="2400">
          <a:solidFill>
            <a:srgbClr val="606060"/>
          </a:solidFill>
          <a:latin typeface="+mn-lt"/>
          <a:ea typeface="+mn-ea"/>
          <a:cs typeface="Arial" pitchFamily="34" charset="0"/>
        </a:defRPr>
      </a:lvl8pPr>
      <a:lvl9pPr marL="2189163" indent="4763" algn="l" rtl="0" eaLnBrk="0" fontAlgn="base" hangingPunct="0">
        <a:lnSpc>
          <a:spcPct val="90000"/>
        </a:lnSpc>
        <a:spcBef>
          <a:spcPts val="400"/>
        </a:spcBef>
        <a:spcAft>
          <a:spcPct val="0"/>
        </a:spcAft>
        <a:defRPr sz="2400">
          <a:solidFill>
            <a:srgbClr val="606060"/>
          </a:solidFill>
          <a:latin typeface="+mn-lt"/>
          <a:ea typeface="+mn-ea"/>
          <a:cs typeface="Arial" pitchFamily="34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webuntis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jpg"/><Relationship Id="rId7" Type="http://schemas.openxmlformats.org/officeDocument/2006/relationships/customXml" Target="../ink/ink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ctrTitle"/>
          </p:nvPr>
        </p:nvSpPr>
        <p:spPr/>
        <p:txBody>
          <a:bodyPr wrap="square" anchor="t">
            <a:normAutofit/>
          </a:bodyPr>
          <a:lstStyle/>
          <a:p>
            <a:pPr algn="ctr"/>
            <a:r>
              <a:rPr lang="de-DE" altLang="de-DE" sz="8000" dirty="0"/>
              <a:t>Digitales Klassenbuch</a:t>
            </a:r>
          </a:p>
        </p:txBody>
      </p:sp>
      <p:sp>
        <p:nvSpPr>
          <p:cNvPr id="2" name="Untertitel 1">
            <a:extLst>
              <a:ext uri="{FF2B5EF4-FFF2-40B4-BE49-F238E27FC236}">
                <a16:creationId xmlns:a16="http://schemas.microsoft.com/office/drawing/2014/main" id="{7D6A1012-D038-476A-B42F-BFE2D680FD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Sorgeberechtigte</a:t>
            </a:r>
            <a:endParaRPr lang="de-D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B9DABB-8A18-45B6-A2F4-976B43575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2668909"/>
            <a:ext cx="101600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sz="3600" b="1" dirty="0"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D41A47-FD1F-4518-A20C-6675EDC80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938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7288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ctrTitle"/>
          </p:nvPr>
        </p:nvSpPr>
        <p:spPr>
          <a:xfrm>
            <a:off x="428625" y="854076"/>
            <a:ext cx="8111693" cy="527049"/>
          </a:xfrm>
        </p:spPr>
        <p:txBody>
          <a:bodyPr wrap="square" anchor="t">
            <a:normAutofit/>
          </a:bodyPr>
          <a:lstStyle/>
          <a:p>
            <a:r>
              <a:rPr lang="de-DE" altLang="de-DE" dirty="0"/>
              <a:t>Digitales Klassenbuch – </a:t>
            </a:r>
            <a:r>
              <a:rPr lang="de-DE" altLang="de-DE" dirty="0" err="1"/>
              <a:t>WebUntis</a:t>
            </a:r>
            <a:r>
              <a:rPr lang="de-DE" altLang="de-DE" dirty="0"/>
              <a:t> – Eltern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B9DABB-8A18-45B6-A2F4-976B43575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1560914"/>
            <a:ext cx="101600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Öffnen Sie bitte die Seite: </a:t>
            </a:r>
            <a:r>
              <a:rPr kumimoji="0" lang="de-DE" altLang="de-DE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  <a:hlinkClick r:id="rId2"/>
              </a:rPr>
              <a:t>www.webuntis.com</a:t>
            </a:r>
            <a:endParaRPr lang="de-DE" altLang="de-DE" sz="3600" b="1" dirty="0"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sz="3600" b="1" dirty="0"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geben Sie „</a:t>
            </a:r>
            <a:r>
              <a:rPr kumimoji="0" lang="de-DE" altLang="de-DE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Mendig</a:t>
            </a:r>
            <a:r>
              <a:rPr kumimoji="0" lang="de-DE" altLang="de-DE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“ als Suchbegriff ein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3600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und </a:t>
            </a:r>
            <a:r>
              <a:rPr lang="de-DE" altLang="de-DE" sz="3600" b="1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wählen Sie</a:t>
            </a:r>
            <a:r>
              <a:rPr lang="de-DE" altLang="de-DE" sz="3600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„Realschule plus Mendig“</a:t>
            </a:r>
            <a:r>
              <a:rPr kumimoji="0" lang="de-DE" altLang="de-DE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endParaRPr kumimoji="0" lang="de-DE" altLang="de-DE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Grafik 27" descr="Ein Bild, das Text enthält.&#10;&#10;Automatisch generierte Beschreibung">
            <a:extLst>
              <a:ext uri="{FF2B5EF4-FFF2-40B4-BE49-F238E27FC236}">
                <a16:creationId xmlns:a16="http://schemas.microsoft.com/office/drawing/2014/main" id="{83D6FD00-7475-4C84-A68E-AFC25CABD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315" y="2643205"/>
            <a:ext cx="3749152" cy="224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D41A47-FD1F-4518-A20C-6675EDC80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938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5618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ctrTitle"/>
          </p:nvPr>
        </p:nvSpPr>
        <p:spPr>
          <a:xfrm>
            <a:off x="428625" y="854076"/>
            <a:ext cx="6067425" cy="527049"/>
          </a:xfrm>
        </p:spPr>
        <p:txBody>
          <a:bodyPr wrap="square" anchor="t">
            <a:normAutofit fontScale="90000"/>
          </a:bodyPr>
          <a:lstStyle/>
          <a:p>
            <a:r>
              <a:rPr lang="de-DE" altLang="de-DE" dirty="0"/>
              <a:t>Digitales Klassenbuch - </a:t>
            </a:r>
            <a:r>
              <a:rPr lang="de-DE" altLang="de-DE" dirty="0" err="1"/>
              <a:t>WebUntis</a:t>
            </a:r>
            <a:endParaRPr lang="de-DE" alt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80F2CADA-573D-4C54-A7BE-5787918760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7" t="8525" r="4050"/>
          <a:stretch/>
        </p:blipFill>
        <p:spPr>
          <a:xfrm>
            <a:off x="1141013" y="2019301"/>
            <a:ext cx="9660338" cy="4171950"/>
          </a:xfrm>
          <a:prstGeom prst="rect">
            <a:avLst/>
          </a:prstGeom>
          <a:noFill/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4AA3C9B-F6B8-4D06-8F3E-55121ED215EB}"/>
              </a:ext>
            </a:extLst>
          </p:cNvPr>
          <p:cNvSpPr txBox="1"/>
          <p:nvPr/>
        </p:nvSpPr>
        <p:spPr>
          <a:xfrm>
            <a:off x="1635711" y="3878620"/>
            <a:ext cx="5510813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de-DE" sz="3600" dirty="0">
                <a:latin typeface="CIDFont+F3"/>
              </a:rPr>
              <a:t>Bitte den </a:t>
            </a:r>
            <a:r>
              <a:rPr lang="de-DE" sz="3600" b="0" i="0" u="none" strike="noStrike" baseline="0" dirty="0">
                <a:latin typeface="CIDFont+F3"/>
              </a:rPr>
              <a:t>persönlichen</a:t>
            </a:r>
          </a:p>
          <a:p>
            <a:pPr algn="l"/>
            <a:r>
              <a:rPr lang="de-DE" sz="3600" b="0" i="0" u="none" strike="noStrike" baseline="0" dirty="0">
                <a:latin typeface="CIDFont+F1"/>
              </a:rPr>
              <a:t>Benutzernamen </a:t>
            </a:r>
          </a:p>
          <a:p>
            <a:pPr algn="l"/>
            <a:r>
              <a:rPr lang="de-DE" sz="3600" b="0" i="0" u="none" strike="noStrike" baseline="0" dirty="0">
                <a:latin typeface="CIDFont+F3"/>
              </a:rPr>
              <a:t>und das </a:t>
            </a:r>
            <a:r>
              <a:rPr lang="de-DE" sz="3600" b="0" i="0" u="none" strike="noStrike" baseline="0" dirty="0">
                <a:latin typeface="CIDFont+F1"/>
              </a:rPr>
              <a:t>Kennwort </a:t>
            </a:r>
            <a:r>
              <a:rPr lang="de-DE" sz="3600" b="0" i="0" u="none" strike="noStrike" baseline="0" dirty="0">
                <a:latin typeface="CIDFont+F3"/>
              </a:rPr>
              <a:t>eingeben (Zettel)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A5E24E64-A4B4-4461-8AB4-7A0DB149913A}"/>
              </a:ext>
            </a:extLst>
          </p:cNvPr>
          <p:cNvCxnSpPr>
            <a:cxnSpLocks/>
          </p:cNvCxnSpPr>
          <p:nvPr/>
        </p:nvCxnSpPr>
        <p:spPr>
          <a:xfrm flipV="1">
            <a:off x="4748981" y="4421080"/>
            <a:ext cx="3240922" cy="3762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1297C8B9-BD3E-42D9-AA42-053B39A3E610}"/>
              </a:ext>
            </a:extLst>
          </p:cNvPr>
          <p:cNvCxnSpPr>
            <a:cxnSpLocks/>
          </p:cNvCxnSpPr>
          <p:nvPr/>
        </p:nvCxnSpPr>
        <p:spPr>
          <a:xfrm flipV="1">
            <a:off x="3908323" y="4801651"/>
            <a:ext cx="4029794" cy="3762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336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AFB6924-8E2A-4F71-B7CA-D291E05B0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64" y="1974817"/>
            <a:ext cx="4305300" cy="43434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Passwort ändern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91B2531-6DC0-4A82-87CC-1CDA12CC57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9"/>
          <a:stretch/>
        </p:blipFill>
        <p:spPr>
          <a:xfrm>
            <a:off x="5248464" y="1873187"/>
            <a:ext cx="5508115" cy="4546661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34A661A7-3B93-4EE6-A4D8-DFB87C35F7B9}"/>
              </a:ext>
            </a:extLst>
          </p:cNvPr>
          <p:cNvCxnSpPr>
            <a:cxnSpLocks/>
          </p:cNvCxnSpPr>
          <p:nvPr/>
        </p:nvCxnSpPr>
        <p:spPr>
          <a:xfrm flipH="1">
            <a:off x="2601158" y="2539014"/>
            <a:ext cx="2947386" cy="140378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05ECEEDB-B8F2-4299-8B6A-431A0DC1613A}"/>
              </a:ext>
            </a:extLst>
          </p:cNvPr>
          <p:cNvCxnSpPr>
            <a:cxnSpLocks/>
          </p:cNvCxnSpPr>
          <p:nvPr/>
        </p:nvCxnSpPr>
        <p:spPr>
          <a:xfrm flipH="1">
            <a:off x="2459116" y="2539014"/>
            <a:ext cx="3089428" cy="206960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9C4E4C30-0020-403C-BF62-8E0387E7E687}"/>
              </a:ext>
            </a:extLst>
          </p:cNvPr>
          <p:cNvCxnSpPr>
            <a:cxnSpLocks/>
          </p:cNvCxnSpPr>
          <p:nvPr/>
        </p:nvCxnSpPr>
        <p:spPr>
          <a:xfrm flipH="1">
            <a:off x="2991775" y="2539014"/>
            <a:ext cx="2556769" cy="295626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024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Passwort bitte notieren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2D1377FE-7540-4C55-92AB-5915EAE24DF7}"/>
              </a:ext>
            </a:extLst>
          </p:cNvPr>
          <p:cNvSpPr txBox="1">
            <a:spLocks/>
          </p:cNvSpPr>
          <p:nvPr/>
        </p:nvSpPr>
        <p:spPr bwMode="auto">
          <a:xfrm>
            <a:off x="1386397" y="2010978"/>
            <a:ext cx="7785100" cy="286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752E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9pPr>
          </a:lstStyle>
          <a:p>
            <a:r>
              <a:rPr lang="de-DE" b="1" u="sng" kern="0" dirty="0">
                <a:solidFill>
                  <a:srgbClr val="FF0000"/>
                </a:solidFill>
              </a:rPr>
              <a:t>Unbedingt anschließend eine E-Mail-Adresse eingeben.</a:t>
            </a:r>
          </a:p>
          <a:p>
            <a:endParaRPr lang="de-DE" b="1" u="sng" kern="0" dirty="0">
              <a:solidFill>
                <a:srgbClr val="FF0000"/>
              </a:solidFill>
            </a:endParaRPr>
          </a:p>
          <a:p>
            <a:r>
              <a:rPr lang="de-DE" b="1" u="sng" kern="0" dirty="0">
                <a:solidFill>
                  <a:srgbClr val="FF0000"/>
                </a:solidFill>
              </a:rPr>
              <a:t>Nur dann kann Ihr Passwort später bei Bedarf zurückgesetzt werden.</a:t>
            </a:r>
          </a:p>
        </p:txBody>
      </p:sp>
    </p:spTree>
    <p:extLst>
      <p:ext uri="{BB962C8B-B14F-4D97-AF65-F5344CB8AC3E}">
        <p14:creationId xmlns:p14="http://schemas.microsoft.com/office/powerpoint/2010/main" val="71540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C56553D1-9BF1-4C7C-BCD7-4CBC6A2CF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1828553"/>
            <a:ext cx="8818486" cy="470352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E-Mail-Adresse eintragen - </a:t>
            </a:r>
            <a:r>
              <a:rPr lang="de-DE" dirty="0">
                <a:solidFill>
                  <a:srgbClr val="FF0000"/>
                </a:solidFill>
              </a:rPr>
              <a:t>WICHTIG</a:t>
            </a: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432DF34C-A449-4A01-B83C-0D3223B6B18C}"/>
              </a:ext>
            </a:extLst>
          </p:cNvPr>
          <p:cNvCxnSpPr>
            <a:cxnSpLocks/>
          </p:cNvCxnSpPr>
          <p:nvPr/>
        </p:nvCxnSpPr>
        <p:spPr>
          <a:xfrm flipH="1">
            <a:off x="3630968" y="2787762"/>
            <a:ext cx="3133816" cy="5236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69803847-87F8-4BCE-850B-A8D906214CB3}"/>
              </a:ext>
            </a:extLst>
          </p:cNvPr>
          <p:cNvSpPr txBox="1"/>
          <p:nvPr/>
        </p:nvSpPr>
        <p:spPr>
          <a:xfrm>
            <a:off x="5064403" y="2418430"/>
            <a:ext cx="45961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2. Hier eine korrekte Mailadresse eintragen</a:t>
            </a:r>
          </a:p>
          <a:p>
            <a:endParaRPr lang="de-DE" dirty="0">
              <a:solidFill>
                <a:schemeClr val="accent1"/>
              </a:solidFill>
            </a:endParaRPr>
          </a:p>
          <a:p>
            <a:endParaRPr lang="de-DE" dirty="0">
              <a:solidFill>
                <a:schemeClr val="accent1"/>
              </a:solidFill>
            </a:endParaRPr>
          </a:p>
          <a:p>
            <a:endParaRPr lang="de-DE" dirty="0">
              <a:solidFill>
                <a:schemeClr val="accent1"/>
              </a:solidFill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C37C16CC-32BF-44BB-A863-7F32CCC37590}"/>
              </a:ext>
            </a:extLst>
          </p:cNvPr>
          <p:cNvCxnSpPr>
            <a:cxnSpLocks/>
          </p:cNvCxnSpPr>
          <p:nvPr/>
        </p:nvCxnSpPr>
        <p:spPr>
          <a:xfrm>
            <a:off x="1047565" y="5189723"/>
            <a:ext cx="523783" cy="76719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56F4BB3D-F269-42BD-BFD3-FBB9C50E36AD}"/>
              </a:ext>
            </a:extLst>
          </p:cNvPr>
          <p:cNvSpPr txBox="1"/>
          <p:nvPr/>
        </p:nvSpPr>
        <p:spPr>
          <a:xfrm>
            <a:off x="501588" y="4841860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1. Hier klicken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A2AA48C-86E5-4310-ABEF-A485897ED754}"/>
              </a:ext>
            </a:extLst>
          </p:cNvPr>
          <p:cNvSpPr txBox="1"/>
          <p:nvPr/>
        </p:nvSpPr>
        <p:spPr>
          <a:xfrm>
            <a:off x="5527521" y="5189723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3. Speichern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9C2587F-6AF3-4A69-9C43-F28DAEABCAA7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3417905" y="5559055"/>
            <a:ext cx="2849562" cy="53102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734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Überblick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B40F9B-23F9-444C-B685-99ADE46B6B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777" b="36280"/>
          <a:stretch/>
        </p:blipFill>
        <p:spPr>
          <a:xfrm>
            <a:off x="743144" y="1869717"/>
            <a:ext cx="10705711" cy="4229241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34A661A7-3B93-4EE6-A4D8-DFB87C35F7B9}"/>
              </a:ext>
            </a:extLst>
          </p:cNvPr>
          <p:cNvCxnSpPr>
            <a:cxnSpLocks/>
          </p:cNvCxnSpPr>
          <p:nvPr/>
        </p:nvCxnSpPr>
        <p:spPr>
          <a:xfrm flipH="1">
            <a:off x="2148396" y="2401410"/>
            <a:ext cx="2805345" cy="102759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B9ADB63F-6720-4CA7-9A83-491F12406BBF}"/>
              </a:ext>
            </a:extLst>
          </p:cNvPr>
          <p:cNvCxnSpPr>
            <a:cxnSpLocks/>
          </p:cNvCxnSpPr>
          <p:nvPr/>
        </p:nvCxnSpPr>
        <p:spPr>
          <a:xfrm flipH="1">
            <a:off x="2210540" y="2401410"/>
            <a:ext cx="2743201" cy="142486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79CE352-A1AB-4119-B221-D165D0B3D451}"/>
              </a:ext>
            </a:extLst>
          </p:cNvPr>
          <p:cNvCxnSpPr>
            <a:cxnSpLocks/>
          </p:cNvCxnSpPr>
          <p:nvPr/>
        </p:nvCxnSpPr>
        <p:spPr>
          <a:xfrm flipH="1">
            <a:off x="2414726" y="2401410"/>
            <a:ext cx="2539015" cy="184877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FAE4DB6D-8B1E-454A-868F-9AF3399CBD4A}"/>
              </a:ext>
            </a:extLst>
          </p:cNvPr>
          <p:cNvCxnSpPr>
            <a:cxnSpLocks/>
          </p:cNvCxnSpPr>
          <p:nvPr/>
        </p:nvCxnSpPr>
        <p:spPr>
          <a:xfrm flipH="1">
            <a:off x="2148397" y="2401410"/>
            <a:ext cx="2805344" cy="236256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A62CE385-EF4E-41FB-92F8-C2044A85CD62}"/>
              </a:ext>
            </a:extLst>
          </p:cNvPr>
          <p:cNvCxnSpPr>
            <a:cxnSpLocks/>
          </p:cNvCxnSpPr>
          <p:nvPr/>
        </p:nvCxnSpPr>
        <p:spPr>
          <a:xfrm flipH="1">
            <a:off x="2210540" y="2401410"/>
            <a:ext cx="2743201" cy="26943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101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C958B7F-F577-4DBE-BBA8-86683E3C0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952" y="1828428"/>
            <a:ext cx="8836241" cy="427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17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Mitteilungen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3EDB22D-EAE5-47F8-A568-B03863D2F7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37" r="2813"/>
          <a:stretch/>
        </p:blipFill>
        <p:spPr>
          <a:xfrm>
            <a:off x="1000125" y="1899006"/>
            <a:ext cx="9067800" cy="45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05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Mein Stundenplan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B1179B5-8200-4342-995C-4F2D619FA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07564"/>
            <a:ext cx="10077450" cy="457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143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Abwesenheiten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E503B1B-5B55-42CF-BF09-D6C00572D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71" y="1800275"/>
            <a:ext cx="10061359" cy="4718248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ADB9340-29DB-4FD9-8FF7-C113F7260566}"/>
              </a:ext>
            </a:extLst>
          </p:cNvPr>
          <p:cNvCxnSpPr>
            <a:cxnSpLocks/>
          </p:cNvCxnSpPr>
          <p:nvPr/>
        </p:nvCxnSpPr>
        <p:spPr>
          <a:xfrm flipH="1">
            <a:off x="3552825" y="4667250"/>
            <a:ext cx="2476500" cy="13906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48272ED8-82D6-43C4-93A7-54B13C767CCD}"/>
              </a:ext>
            </a:extLst>
          </p:cNvPr>
          <p:cNvSpPr txBox="1"/>
          <p:nvPr/>
        </p:nvSpPr>
        <p:spPr>
          <a:xfrm>
            <a:off x="5638800" y="4343400"/>
            <a:ext cx="3865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2. Bitte hier Ihr Kind krankmelden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ECC1223-226C-4F10-83D1-952C1E239E4E}"/>
              </a:ext>
            </a:extLst>
          </p:cNvPr>
          <p:cNvSpPr txBox="1"/>
          <p:nvPr/>
        </p:nvSpPr>
        <p:spPr>
          <a:xfrm>
            <a:off x="5196396" y="715447"/>
            <a:ext cx="2997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1. Abwesenheiten melden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4890472B-8810-43B3-BBCD-F4933042AC43}"/>
              </a:ext>
            </a:extLst>
          </p:cNvPr>
          <p:cNvCxnSpPr>
            <a:cxnSpLocks/>
          </p:cNvCxnSpPr>
          <p:nvPr/>
        </p:nvCxnSpPr>
        <p:spPr>
          <a:xfrm flipH="1">
            <a:off x="1562470" y="1104950"/>
            <a:ext cx="5507023" cy="271244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850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Abwesenheiten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2CBCB02-71C0-4CED-9AA6-A7043D62C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828288"/>
            <a:ext cx="9353551" cy="4591561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CDECD282-1269-4CE0-810D-084E424FBA1E}"/>
              </a:ext>
            </a:extLst>
          </p:cNvPr>
          <p:cNvCxnSpPr>
            <a:cxnSpLocks/>
          </p:cNvCxnSpPr>
          <p:nvPr/>
        </p:nvCxnSpPr>
        <p:spPr>
          <a:xfrm>
            <a:off x="4998128" y="754602"/>
            <a:ext cx="754602" cy="173114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222CDCEF-A089-4C2C-869E-C3C6C99E3795}"/>
              </a:ext>
            </a:extLst>
          </p:cNvPr>
          <p:cNvSpPr txBox="1"/>
          <p:nvPr/>
        </p:nvSpPr>
        <p:spPr>
          <a:xfrm>
            <a:off x="4173984" y="438151"/>
            <a:ext cx="4313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accent1"/>
                </a:solidFill>
              </a:rPr>
              <a:t>Zeitraum und Grund auswählen</a:t>
            </a:r>
          </a:p>
          <a:p>
            <a:endParaRPr lang="de-DE" b="1" dirty="0">
              <a:solidFill>
                <a:schemeClr val="accent1"/>
              </a:solidFill>
            </a:endParaRP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5B451561-52B2-4FA3-BCAD-3BB950B672F9}"/>
              </a:ext>
            </a:extLst>
          </p:cNvPr>
          <p:cNvCxnSpPr>
            <a:cxnSpLocks/>
          </p:cNvCxnSpPr>
          <p:nvPr/>
        </p:nvCxnSpPr>
        <p:spPr>
          <a:xfrm>
            <a:off x="4998128" y="754602"/>
            <a:ext cx="2104008" cy="181104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613EC214-7F10-4182-A90E-0E8808A55AC4}"/>
              </a:ext>
            </a:extLst>
          </p:cNvPr>
          <p:cNvCxnSpPr>
            <a:cxnSpLocks/>
          </p:cNvCxnSpPr>
          <p:nvPr/>
        </p:nvCxnSpPr>
        <p:spPr>
          <a:xfrm flipH="1">
            <a:off x="5273336" y="754602"/>
            <a:ext cx="1233996" cy="30894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992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Abwesenheiten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2CBCB02-71C0-4CED-9AA6-A7043D62C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828288"/>
            <a:ext cx="9353551" cy="459156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22CDCEF-A089-4C2C-869E-C3C6C99E3795}"/>
              </a:ext>
            </a:extLst>
          </p:cNvPr>
          <p:cNvSpPr txBox="1"/>
          <p:nvPr/>
        </p:nvSpPr>
        <p:spPr>
          <a:xfrm>
            <a:off x="4031942" y="163820"/>
            <a:ext cx="4916750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FF0000"/>
                </a:solidFill>
              </a:rPr>
              <a:t>WICHTIG:</a:t>
            </a:r>
          </a:p>
          <a:p>
            <a:r>
              <a:rPr lang="de-DE" b="1" dirty="0">
                <a:solidFill>
                  <a:schemeClr val="accent1"/>
                </a:solidFill>
              </a:rPr>
              <a:t>Bei Anmerkung einen Text zum Fehlen eingeben, damit der Eintrag als schriftliche Entschuldigung gilt</a:t>
            </a:r>
          </a:p>
          <a:p>
            <a:endParaRPr lang="de-DE" b="1" dirty="0">
              <a:solidFill>
                <a:schemeClr val="accent1"/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FB4191D-B696-4578-815B-25A62E7C6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475" y="2008003"/>
            <a:ext cx="5016791" cy="2841993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CDECD282-1269-4CE0-810D-084E424FBA1E}"/>
              </a:ext>
            </a:extLst>
          </p:cNvPr>
          <p:cNvCxnSpPr>
            <a:cxnSpLocks/>
          </p:cNvCxnSpPr>
          <p:nvPr/>
        </p:nvCxnSpPr>
        <p:spPr>
          <a:xfrm flipH="1">
            <a:off x="5069150" y="1362076"/>
            <a:ext cx="1411549" cy="261512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970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Abwesenheiten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2CBCB02-71C0-4CED-9AA6-A7043D62C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828288"/>
            <a:ext cx="9353551" cy="459156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22CDCEF-A089-4C2C-869E-C3C6C99E3795}"/>
              </a:ext>
            </a:extLst>
          </p:cNvPr>
          <p:cNvSpPr txBox="1"/>
          <p:nvPr/>
        </p:nvSpPr>
        <p:spPr>
          <a:xfrm>
            <a:off x="4200617" y="879490"/>
            <a:ext cx="4313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accent1"/>
                </a:solidFill>
              </a:rPr>
              <a:t>SPEICHERN</a:t>
            </a:r>
          </a:p>
          <a:p>
            <a:endParaRPr lang="de-DE" b="1" dirty="0">
              <a:solidFill>
                <a:schemeClr val="accent1"/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FB4191D-B696-4578-815B-25A62E7C6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475" y="2008003"/>
            <a:ext cx="5016791" cy="2841993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CDECD282-1269-4CE0-810D-084E424FBA1E}"/>
              </a:ext>
            </a:extLst>
          </p:cNvPr>
          <p:cNvCxnSpPr>
            <a:cxnSpLocks/>
          </p:cNvCxnSpPr>
          <p:nvPr/>
        </p:nvCxnSpPr>
        <p:spPr>
          <a:xfrm flipH="1">
            <a:off x="5024761" y="1260629"/>
            <a:ext cx="1198486" cy="310718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334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Hausaufgaben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117FC0-E7B2-4DC7-B194-05E1B005B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1888143"/>
            <a:ext cx="9048750" cy="4371705"/>
          </a:xfrm>
          <a:prstGeom prst="rect">
            <a:avLst/>
          </a:prstGeom>
        </p:spPr>
      </p:pic>
      <p:sp>
        <p:nvSpPr>
          <p:cNvPr id="6" name="Stern: 5 Zacken 5">
            <a:extLst>
              <a:ext uri="{FF2B5EF4-FFF2-40B4-BE49-F238E27FC236}">
                <a16:creationId xmlns:a16="http://schemas.microsoft.com/office/drawing/2014/main" id="{6A0EB8DD-012A-4B39-AC9B-C2F34D3C982C}"/>
              </a:ext>
            </a:extLst>
          </p:cNvPr>
          <p:cNvSpPr/>
          <p:nvPr/>
        </p:nvSpPr>
        <p:spPr>
          <a:xfrm>
            <a:off x="3117542" y="3409470"/>
            <a:ext cx="209550" cy="2476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Stern: 5 Zacken 6">
            <a:extLst>
              <a:ext uri="{FF2B5EF4-FFF2-40B4-BE49-F238E27FC236}">
                <a16:creationId xmlns:a16="http://schemas.microsoft.com/office/drawing/2014/main" id="{A1D0A44D-D49A-44E4-8233-DBCDCAC0FF68}"/>
              </a:ext>
            </a:extLst>
          </p:cNvPr>
          <p:cNvSpPr/>
          <p:nvPr/>
        </p:nvSpPr>
        <p:spPr>
          <a:xfrm>
            <a:off x="3096365" y="3857625"/>
            <a:ext cx="209550" cy="2476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Stern: 5 Zacken 7">
            <a:extLst>
              <a:ext uri="{FF2B5EF4-FFF2-40B4-BE49-F238E27FC236}">
                <a16:creationId xmlns:a16="http://schemas.microsoft.com/office/drawing/2014/main" id="{52753331-E07F-4C70-B56D-BD3A666D423F}"/>
              </a:ext>
            </a:extLst>
          </p:cNvPr>
          <p:cNvSpPr/>
          <p:nvPr/>
        </p:nvSpPr>
        <p:spPr>
          <a:xfrm>
            <a:off x="3112363" y="4506286"/>
            <a:ext cx="209550" cy="2476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Stern: 5 Zacken 8">
            <a:extLst>
              <a:ext uri="{FF2B5EF4-FFF2-40B4-BE49-F238E27FC236}">
                <a16:creationId xmlns:a16="http://schemas.microsoft.com/office/drawing/2014/main" id="{ECF583DE-803E-4E86-B9EE-BD2C5FF7F7EF}"/>
              </a:ext>
            </a:extLst>
          </p:cNvPr>
          <p:cNvSpPr/>
          <p:nvPr/>
        </p:nvSpPr>
        <p:spPr>
          <a:xfrm>
            <a:off x="3112455" y="5522307"/>
            <a:ext cx="209550" cy="2476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Stern: 5 Zacken 9">
            <a:extLst>
              <a:ext uri="{FF2B5EF4-FFF2-40B4-BE49-F238E27FC236}">
                <a16:creationId xmlns:a16="http://schemas.microsoft.com/office/drawing/2014/main" id="{3E3600FA-E735-46C3-9D89-B8ED098AD975}"/>
              </a:ext>
            </a:extLst>
          </p:cNvPr>
          <p:cNvSpPr/>
          <p:nvPr/>
        </p:nvSpPr>
        <p:spPr>
          <a:xfrm>
            <a:off x="3162300" y="5950932"/>
            <a:ext cx="209550" cy="2476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8583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Sprechstunde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4203226-4FD8-4C69-B5A0-DDACB6DA3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96" y="1964218"/>
            <a:ext cx="9460685" cy="452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97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App am Handy – Tablet UNTIS MOBIL</a:t>
            </a:r>
          </a:p>
        </p:txBody>
      </p:sp>
      <p:pic>
        <p:nvPicPr>
          <p:cNvPr id="12" name="Grafik 11" descr="Ein Bild, das Text, Uhr enthält.&#10;&#10;Automatisch generierte Beschreibung">
            <a:extLst>
              <a:ext uri="{FF2B5EF4-FFF2-40B4-BE49-F238E27FC236}">
                <a16:creationId xmlns:a16="http://schemas.microsoft.com/office/drawing/2014/main" id="{53372D2E-9ABF-43A9-BAB3-C1053CD480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8" t="9095"/>
          <a:stretch/>
        </p:blipFill>
        <p:spPr>
          <a:xfrm>
            <a:off x="1399713" y="2383458"/>
            <a:ext cx="784194" cy="81348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8C030916-E5F2-4624-8CBE-14B7D684C682}"/>
              </a:ext>
            </a:extLst>
          </p:cNvPr>
          <p:cNvSpPr txBox="1">
            <a:spLocks/>
          </p:cNvSpPr>
          <p:nvPr/>
        </p:nvSpPr>
        <p:spPr bwMode="auto">
          <a:xfrm>
            <a:off x="2361461" y="2573579"/>
            <a:ext cx="4092605" cy="2467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 fontScale="7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752E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9pPr>
          </a:lstStyle>
          <a:p>
            <a:pPr>
              <a:lnSpc>
                <a:spcPct val="160000"/>
              </a:lnSpc>
            </a:pPr>
            <a:r>
              <a:rPr lang="de-DE" kern="0" dirty="0"/>
              <a:t>App am Handy – Tablet UNTIS MOBIL die neuen Benutzerdaten eingeben oder unter FREIGABEN den QR-Code nutzen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83D1A79-EE89-45B6-89EA-8D8736307D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873"/>
          <a:stretch/>
        </p:blipFill>
        <p:spPr>
          <a:xfrm>
            <a:off x="6542843" y="1872941"/>
            <a:ext cx="4332302" cy="4703522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A7C4370-83FC-4D38-86A9-020EF9133C1F}"/>
              </a:ext>
            </a:extLst>
          </p:cNvPr>
          <p:cNvCxnSpPr>
            <a:cxnSpLocks/>
          </p:cNvCxnSpPr>
          <p:nvPr/>
        </p:nvCxnSpPr>
        <p:spPr>
          <a:xfrm flipV="1">
            <a:off x="6365289" y="2290440"/>
            <a:ext cx="3728622" cy="121624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040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App am Handy – Start</a:t>
            </a:r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0AF27364-32CC-4F89-A7DC-E4873A599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33" y="1837481"/>
            <a:ext cx="2254859" cy="4760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ECC86553-1584-470E-A70C-21C39956C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267" y="1837480"/>
            <a:ext cx="2254861" cy="4760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C5DAFF6-DFB7-4219-8F59-47E7473AE3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423" y="1837480"/>
            <a:ext cx="2254860" cy="4760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Grafik 4" descr="Ein Bild, das Text, Quittung, Screenshot enthält.&#10;&#10;Automatisch generierte Beschreibung">
            <a:extLst>
              <a:ext uri="{FF2B5EF4-FFF2-40B4-BE49-F238E27FC236}">
                <a16:creationId xmlns:a16="http://schemas.microsoft.com/office/drawing/2014/main" id="{1488BE8E-C795-4C4D-9BC2-4FFB683EC7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419" y="1837480"/>
            <a:ext cx="2254860" cy="4760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0F8F616F-1C29-4FEA-850D-8562E45B0426}"/>
              </a:ext>
            </a:extLst>
          </p:cNvPr>
          <p:cNvCxnSpPr>
            <a:cxnSpLocks/>
          </p:cNvCxnSpPr>
          <p:nvPr/>
        </p:nvCxnSpPr>
        <p:spPr>
          <a:xfrm>
            <a:off x="2849732" y="5641760"/>
            <a:ext cx="40481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el 1">
            <a:extLst>
              <a:ext uri="{FF2B5EF4-FFF2-40B4-BE49-F238E27FC236}">
                <a16:creationId xmlns:a16="http://schemas.microsoft.com/office/drawing/2014/main" id="{F61CB72C-0146-4461-8288-E81CFA50D1FE}"/>
              </a:ext>
            </a:extLst>
          </p:cNvPr>
          <p:cNvSpPr txBox="1">
            <a:spLocks/>
          </p:cNvSpPr>
          <p:nvPr/>
        </p:nvSpPr>
        <p:spPr bwMode="auto">
          <a:xfrm>
            <a:off x="914401" y="4838329"/>
            <a:ext cx="2594308" cy="101998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752E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CC"/>
                </a:solidFill>
                <a:latin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8F1936"/>
                </a:solidFill>
                <a:latin typeface="Arial" pitchFamily="34" charset="0"/>
              </a:defRPr>
            </a:lvl9pPr>
          </a:lstStyle>
          <a:p>
            <a:r>
              <a:rPr lang="de-DE" kern="0" dirty="0"/>
              <a:t>z. T. Termine Klassenarbeit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36C95800-E246-4C28-A789-ADD1292B02DD}"/>
                  </a:ext>
                </a:extLst>
              </p14:cNvPr>
              <p14:cNvContentPartPr/>
              <p14:nvPr/>
            </p14:nvContentPartPr>
            <p14:xfrm>
              <a:off x="6718593" y="5271868"/>
              <a:ext cx="1787760" cy="1289520"/>
            </p14:xfrm>
          </p:contentPart>
        </mc:Choice>
        <mc:Fallback xmlns=""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36C95800-E246-4C28-A789-ADD1292B02D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09593" y="5262868"/>
                <a:ext cx="1805400" cy="130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9278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App am Handy – Stundenplan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62A3779-EA65-4C1A-A1D8-74B059E8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852" y="1890944"/>
            <a:ext cx="2176197" cy="4594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99055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 fontScale="90000"/>
          </a:bodyPr>
          <a:lstStyle/>
          <a:p>
            <a:r>
              <a:rPr lang="de-DE" dirty="0"/>
              <a:t>App am Handy – Benachrichtigungen / Mitteilungen</a:t>
            </a:r>
          </a:p>
        </p:txBody>
      </p: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F4EC4143-06D0-496A-826F-6749867DB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746" y="1874540"/>
            <a:ext cx="2201428" cy="4647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C40946CF-F8C5-48E2-80D0-025F6CA0CC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953" y="1874540"/>
            <a:ext cx="2099987" cy="4433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86900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51" y="438151"/>
            <a:ext cx="8362150" cy="923925"/>
          </a:xfrm>
        </p:spPr>
        <p:txBody>
          <a:bodyPr wrap="square" anchor="b">
            <a:normAutofit fontScale="90000"/>
          </a:bodyPr>
          <a:lstStyle/>
          <a:p>
            <a:r>
              <a:rPr lang="de-DE" altLang="de-DE" dirty="0"/>
              <a:t>Krankmeldung über die App – Bitte App öffnen</a:t>
            </a:r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A1586F6-799A-463D-B80E-559A3B4B7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59619"/>
            <a:ext cx="2077704" cy="4386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A3EB3FE1-FB8B-4B58-9FA8-FCC3A6A89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64" y="1819920"/>
            <a:ext cx="2115315" cy="4465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E04D8FD-2DD3-4398-8401-C5B7BD716B8C}"/>
              </a:ext>
            </a:extLst>
          </p:cNvPr>
          <p:cNvCxnSpPr>
            <a:cxnSpLocks/>
          </p:cNvCxnSpPr>
          <p:nvPr/>
        </p:nvCxnSpPr>
        <p:spPr>
          <a:xfrm>
            <a:off x="337351" y="4394447"/>
            <a:ext cx="674704" cy="137603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0539ADAD-CAE5-4B4B-B662-18B3F4C99D2B}"/>
              </a:ext>
            </a:extLst>
          </p:cNvPr>
          <p:cNvCxnSpPr>
            <a:cxnSpLocks/>
          </p:cNvCxnSpPr>
          <p:nvPr/>
        </p:nvCxnSpPr>
        <p:spPr>
          <a:xfrm flipH="1" flipV="1">
            <a:off x="2086252" y="3133817"/>
            <a:ext cx="2308195" cy="12606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42479B7E-F31C-4CFD-A66E-73E5574FCACA}"/>
              </a:ext>
            </a:extLst>
          </p:cNvPr>
          <p:cNvCxnSpPr>
            <a:cxnSpLocks/>
          </p:cNvCxnSpPr>
          <p:nvPr/>
        </p:nvCxnSpPr>
        <p:spPr>
          <a:xfrm flipV="1">
            <a:off x="7372573" y="2459114"/>
            <a:ext cx="523782" cy="134940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F98212B3-CB1D-4D8F-BF96-D03D900D485F}"/>
              </a:ext>
            </a:extLst>
          </p:cNvPr>
          <p:cNvSpPr txBox="1"/>
          <p:nvPr/>
        </p:nvSpPr>
        <p:spPr>
          <a:xfrm>
            <a:off x="124639" y="3868086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1. Start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789B5DD-1AA1-492E-9948-9E41FF22FF25}"/>
              </a:ext>
            </a:extLst>
          </p:cNvPr>
          <p:cNvSpPr txBox="1"/>
          <p:nvPr/>
        </p:nvSpPr>
        <p:spPr>
          <a:xfrm>
            <a:off x="2972711" y="4394447"/>
            <a:ext cx="2843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2. Meine Abwesenheiten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67DAF08-B3C5-4209-B770-862D3479FE2C}"/>
              </a:ext>
            </a:extLst>
          </p:cNvPr>
          <p:cNvSpPr txBox="1"/>
          <p:nvPr/>
        </p:nvSpPr>
        <p:spPr>
          <a:xfrm>
            <a:off x="6277991" y="3814724"/>
            <a:ext cx="2574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3. Aufs „Plus“ klicken</a:t>
            </a:r>
          </a:p>
        </p:txBody>
      </p:sp>
    </p:spTree>
    <p:extLst>
      <p:ext uri="{BB962C8B-B14F-4D97-AF65-F5344CB8AC3E}">
        <p14:creationId xmlns:p14="http://schemas.microsoft.com/office/powerpoint/2010/main" val="1035409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>
            <a:extLst>
              <a:ext uri="{FF2B5EF4-FFF2-40B4-BE49-F238E27FC236}">
                <a16:creationId xmlns:a16="http://schemas.microsoft.com/office/drawing/2014/main" id="{AEDE8889-1058-937E-9F12-FA10A5A80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040" y="1896959"/>
            <a:ext cx="2077705" cy="4386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51" y="438151"/>
            <a:ext cx="8362150" cy="923925"/>
          </a:xfrm>
        </p:spPr>
        <p:txBody>
          <a:bodyPr wrap="square" anchor="b">
            <a:normAutofit fontScale="90000"/>
          </a:bodyPr>
          <a:lstStyle/>
          <a:p>
            <a:r>
              <a:rPr lang="de-DE" altLang="de-DE" dirty="0"/>
              <a:t>Krankmeldung über die App – Bitte App öffnen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0331901-714F-4D06-94AC-16E3B1C6A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966" y="1819919"/>
            <a:ext cx="2077705" cy="4386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EB68F18-3D56-4AF9-9DC2-CA7373388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830" y="1819922"/>
            <a:ext cx="2077704" cy="438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AB108111-68C8-496F-8FBC-587E2797F586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1588881" y="2262294"/>
            <a:ext cx="781085" cy="68509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698F9DDF-D296-4702-9E40-C1FD51AD6D93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9768760" y="2213498"/>
            <a:ext cx="1568023" cy="420159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F144088B-EBD8-438B-853C-628B751EE24D}"/>
              </a:ext>
            </a:extLst>
          </p:cNvPr>
          <p:cNvSpPr txBox="1"/>
          <p:nvPr/>
        </p:nvSpPr>
        <p:spPr>
          <a:xfrm>
            <a:off x="97950" y="4013052"/>
            <a:ext cx="1364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5. Grund </a:t>
            </a:r>
          </a:p>
          <a:p>
            <a:r>
              <a:rPr lang="de-DE" b="1" dirty="0">
                <a:solidFill>
                  <a:schemeClr val="accent1"/>
                </a:solidFill>
              </a:rPr>
              <a:t>auswählen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2489596A-108B-4E89-87FC-E2FE387E6233}"/>
              </a:ext>
            </a:extLst>
          </p:cNvPr>
          <p:cNvSpPr txBox="1"/>
          <p:nvPr/>
        </p:nvSpPr>
        <p:spPr>
          <a:xfrm>
            <a:off x="9118582" y="641509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Speichern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BAB42FD-6020-639B-AFF1-D64BAC8D2F60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1588881" y="2262294"/>
            <a:ext cx="781085" cy="11429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66548187-A9EF-E1CF-1929-91D29C703B3E}"/>
              </a:ext>
            </a:extLst>
          </p:cNvPr>
          <p:cNvSpPr txBox="1"/>
          <p:nvPr/>
        </p:nvSpPr>
        <p:spPr>
          <a:xfrm>
            <a:off x="160285" y="1939128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4. Zeitraum</a:t>
            </a:r>
          </a:p>
          <a:p>
            <a:r>
              <a:rPr lang="de-DE" b="1" dirty="0">
                <a:solidFill>
                  <a:schemeClr val="accent1"/>
                </a:solidFill>
              </a:rPr>
              <a:t>auswählen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315D3E3B-0614-1330-7ADA-6D38E764561A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1462426" y="3662772"/>
            <a:ext cx="907540" cy="67344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90DD7218-9FE4-C61A-D8EF-B1D1BE78044A}"/>
              </a:ext>
            </a:extLst>
          </p:cNvPr>
          <p:cNvSpPr txBox="1"/>
          <p:nvPr/>
        </p:nvSpPr>
        <p:spPr>
          <a:xfrm>
            <a:off x="4843117" y="4581446"/>
            <a:ext cx="403187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FF0000"/>
                </a:solidFill>
              </a:rPr>
              <a:t>WICHTIG:</a:t>
            </a:r>
          </a:p>
          <a:p>
            <a:r>
              <a:rPr lang="de-DE" b="1" dirty="0">
                <a:solidFill>
                  <a:schemeClr val="accent1"/>
                </a:solidFill>
              </a:rPr>
              <a:t>Bei Notiz einen Text zum </a:t>
            </a:r>
          </a:p>
          <a:p>
            <a:r>
              <a:rPr lang="de-DE" b="1" dirty="0">
                <a:solidFill>
                  <a:schemeClr val="accent1"/>
                </a:solidFill>
              </a:rPr>
              <a:t>Fehlen eingeben, damit der Eintrag</a:t>
            </a:r>
          </a:p>
          <a:p>
            <a:r>
              <a:rPr lang="de-DE" b="1" dirty="0">
                <a:solidFill>
                  <a:schemeClr val="accent1"/>
                </a:solidFill>
              </a:rPr>
              <a:t>als schriftliche Entschuldigung</a:t>
            </a:r>
          </a:p>
          <a:p>
            <a:r>
              <a:rPr lang="de-DE" b="1" dirty="0">
                <a:solidFill>
                  <a:schemeClr val="accent1"/>
                </a:solidFill>
              </a:rPr>
              <a:t>gilt</a:t>
            </a:r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C74755B7-94E1-1026-549F-45527AC94F07}"/>
              </a:ext>
            </a:extLst>
          </p:cNvPr>
          <p:cNvCxnSpPr>
            <a:cxnSpLocks/>
            <a:endCxn id="30" idx="1"/>
          </p:cNvCxnSpPr>
          <p:nvPr/>
        </p:nvCxnSpPr>
        <p:spPr>
          <a:xfrm flipV="1">
            <a:off x="5660968" y="4090093"/>
            <a:ext cx="942072" cy="49135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788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Anleitungen =&gt; Homepage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B182042E-1647-A82D-87EF-5624A23DB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8056" y="1879600"/>
            <a:ext cx="9431438" cy="4573588"/>
          </a:xfr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CB0E5F4-18F0-4A2F-78D3-EEE37D86A950}"/>
              </a:ext>
            </a:extLst>
          </p:cNvPr>
          <p:cNvCxnSpPr>
            <a:cxnSpLocks/>
          </p:cNvCxnSpPr>
          <p:nvPr/>
        </p:nvCxnSpPr>
        <p:spPr>
          <a:xfrm flipH="1" flipV="1">
            <a:off x="8063345" y="2244436"/>
            <a:ext cx="1625600" cy="16533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C176D125-036A-1068-9971-D6026B2993D7}"/>
              </a:ext>
            </a:extLst>
          </p:cNvPr>
          <p:cNvCxnSpPr>
            <a:cxnSpLocks/>
          </p:cNvCxnSpPr>
          <p:nvPr/>
        </p:nvCxnSpPr>
        <p:spPr>
          <a:xfrm flipH="1">
            <a:off x="6502400" y="3897745"/>
            <a:ext cx="3186545" cy="23091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039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34D2-F379-4367-AB20-12D00CBA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de-DE" dirty="0"/>
              <a:t>Bei Problemen 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4348E4-120A-44A0-BC2A-2302B9DB5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e-DE" dirty="0"/>
          </a:p>
          <a:p>
            <a:pPr algn="ctr"/>
            <a:r>
              <a:rPr lang="de-DE" dirty="0"/>
              <a:t>Wenden Sie sich bitte zuerst an die Klassenleitung. Diese wird die Probleme dann ggf. weitergeben.</a:t>
            </a:r>
          </a:p>
          <a:p>
            <a:pPr algn="ctr"/>
            <a:endParaRPr lang="de-DE" dirty="0"/>
          </a:p>
          <a:p>
            <a:pPr algn="ctr"/>
            <a:r>
              <a:rPr lang="de-DE" sz="11500" dirty="0"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de-DE" sz="4400" dirty="0">
                <a:sym typeface="Wingdings" panose="05000000000000000000" pitchFamily="2" charset="2"/>
              </a:rPr>
              <a:t>VIELEN DANK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1247660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RS plus Mendi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_Aufzählung Standart">
      <a:majorFont>
        <a:latin typeface="Arial"/>
        <a:ea typeface="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Aufzählung Standar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ufzählung Standar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ufzählung Standar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ufzählung Standar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ufzählung Standar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ufzählung Standar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ufzählung Standar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ufzählung Standar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ufzählung Standar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ufzählung Standar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ufzählung Standar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ufzählung Standar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ufzählung Standart 13">
        <a:dk1>
          <a:srgbClr val="000000"/>
        </a:dk1>
        <a:lt1>
          <a:srgbClr val="FFFFFF"/>
        </a:lt1>
        <a:dk2>
          <a:srgbClr val="871D33"/>
        </a:dk2>
        <a:lt2>
          <a:srgbClr val="2D2015"/>
        </a:lt2>
        <a:accent1>
          <a:srgbClr val="F6D1C6"/>
        </a:accent1>
        <a:accent2>
          <a:srgbClr val="8F5F2F"/>
        </a:accent2>
        <a:accent3>
          <a:srgbClr val="FFFFFF"/>
        </a:accent3>
        <a:accent4>
          <a:srgbClr val="000000"/>
        </a:accent4>
        <a:accent5>
          <a:srgbClr val="FAE5DF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265</Words>
  <Application>Microsoft Office PowerPoint</Application>
  <PresentationFormat>Breitbild</PresentationFormat>
  <Paragraphs>72</Paragraphs>
  <Slides>24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2" baseType="lpstr">
      <vt:lpstr>Arial</vt:lpstr>
      <vt:lpstr>Bliss Light</vt:lpstr>
      <vt:lpstr>Calibri</vt:lpstr>
      <vt:lpstr>CIDFont+F1</vt:lpstr>
      <vt:lpstr>CIDFont+F3</vt:lpstr>
      <vt:lpstr>Times New Roman</vt:lpstr>
      <vt:lpstr>Wingdings</vt:lpstr>
      <vt:lpstr>1_RS plus Mendig</vt:lpstr>
      <vt:lpstr>Digitales Klassenbuch</vt:lpstr>
      <vt:lpstr>Digitales Klassenbuch – WebUntis – Eltern</vt:lpstr>
      <vt:lpstr>Digitales Klassenbuch - WebUntis</vt:lpstr>
      <vt:lpstr>Passwort ändern</vt:lpstr>
      <vt:lpstr>Passwort bitte notieren</vt:lpstr>
      <vt:lpstr>E-Mail-Adresse eintragen - WICHTIG</vt:lpstr>
      <vt:lpstr>Überblick</vt:lpstr>
      <vt:lpstr>Übersicht</vt:lpstr>
      <vt:lpstr>Mitteilungen</vt:lpstr>
      <vt:lpstr>Mein Stundenplan</vt:lpstr>
      <vt:lpstr>Abwesenheiten</vt:lpstr>
      <vt:lpstr>Abwesenheiten</vt:lpstr>
      <vt:lpstr>Abwesenheiten</vt:lpstr>
      <vt:lpstr>Abwesenheiten</vt:lpstr>
      <vt:lpstr>Hausaufgaben</vt:lpstr>
      <vt:lpstr>Sprechstunde</vt:lpstr>
      <vt:lpstr>App am Handy – Tablet UNTIS MOBIL</vt:lpstr>
      <vt:lpstr>App am Handy – Start</vt:lpstr>
      <vt:lpstr>App am Handy – Stundenplan</vt:lpstr>
      <vt:lpstr>App am Handy – Benachrichtigungen / Mitteilungen</vt:lpstr>
      <vt:lpstr>Krankmeldung über die App – Bitte App öffnen</vt:lpstr>
      <vt:lpstr>Krankmeldung über die App – Bitte App öffnen</vt:lpstr>
      <vt:lpstr>Anleitungen =&gt; Homepage</vt:lpstr>
      <vt:lpstr>Bei Problemen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Mueller, Christian (CMueller)</dc:creator>
  <cp:lastModifiedBy>Mueller, Christian (CMueller)</cp:lastModifiedBy>
  <cp:revision>38</cp:revision>
  <dcterms:created xsi:type="dcterms:W3CDTF">2022-01-18T22:14:44Z</dcterms:created>
  <dcterms:modified xsi:type="dcterms:W3CDTF">2026-08-19T16:17:36Z</dcterms:modified>
</cp:coreProperties>
</file>